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743" autoAdjust="0"/>
    <p:restoredTop sz="98429" autoAdjust="0"/>
  </p:normalViewPr>
  <p:slideViewPr>
    <p:cSldViewPr>
      <p:cViewPr>
        <p:scale>
          <a:sx n="80" d="100"/>
          <a:sy n="80" d="100"/>
        </p:scale>
        <p:origin x="-642" y="-57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79" d="100"/>
          <a:sy n="79" d="100"/>
        </p:scale>
        <p:origin x="-972" y="-8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AA190F-D19C-4E90-B28A-797C5B62737B}" type="datetimeFigureOut">
              <a:rPr lang="pt-PT" smtClean="0"/>
              <a:t>10-07-2012</a:t>
            </a:fld>
            <a:endParaRPr lang="pt-PT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1B6B1B-6864-4243-8422-47038595B953}" type="slidenum">
              <a:rPr lang="pt-PT" smtClean="0"/>
              <a:t>‹nº›</a:t>
            </a:fld>
            <a:endParaRPr lang="pt-P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BE08BA-6D8E-4B70-A76F-1D552F82561A}" type="datetimeFigureOut">
              <a:rPr lang="pt-PT" smtClean="0"/>
              <a:pPr/>
              <a:t>10-07-2012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PT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CB8B0D-9FA9-4442-B5FD-43844C290187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="" xmlns:p14="http://schemas.microsoft.com/office/powerpoint/2010/main" val="42168559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PT" smtClean="0"/>
              <a:t>Faça clique para editar o estilo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t-PT" smtClean="0"/>
              <a:t>3 de setembro de 2012</a:t>
            </a:r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Paula Silva e Sandra Barreira</a:t>
            </a:r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C8D1F-8F7D-4900-BD87-540134BB43B5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="" xmlns:p14="http://schemas.microsoft.com/office/powerpoint/2010/main" val="2481947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t-PT" smtClean="0"/>
              <a:t>3 de setembro de 2012</a:t>
            </a:r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Paula Silva e Sandra Barreira</a:t>
            </a:r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C8D1F-8F7D-4900-BD87-540134BB43B5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="" xmlns:p14="http://schemas.microsoft.com/office/powerpoint/2010/main" val="29128307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t-PT" smtClean="0"/>
              <a:t>3 de setembro de 2012</a:t>
            </a:r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Paula Silva e Sandra Barreira</a:t>
            </a:r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C8D1F-8F7D-4900-BD87-540134BB43B5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="" xmlns:p14="http://schemas.microsoft.com/office/powerpoint/2010/main" val="24280081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t-PT" smtClean="0"/>
              <a:t>3 de setembro de 2012</a:t>
            </a:r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Paula Silva e Sandra Barreira</a:t>
            </a:r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C8D1F-8F7D-4900-BD87-540134BB43B5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="" xmlns:p14="http://schemas.microsoft.com/office/powerpoint/2010/main" val="19125014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t-PT" smtClean="0"/>
              <a:t>3 de setembro de 2012</a:t>
            </a:r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Paula Silva e Sandra Barreira</a:t>
            </a:r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C8D1F-8F7D-4900-BD87-540134BB43B5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="" xmlns:p14="http://schemas.microsoft.com/office/powerpoint/2010/main" val="18944425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t-PT" smtClean="0"/>
              <a:t>3 de setembro de 2012</a:t>
            </a:r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Paula Silva e Sandra Barreira</a:t>
            </a: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C8D1F-8F7D-4900-BD87-540134BB43B5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="" xmlns:p14="http://schemas.microsoft.com/office/powerpoint/2010/main" val="11029031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Marcador de Posição d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t-PT" smtClean="0"/>
              <a:t>3 de setembro de 2012</a:t>
            </a:r>
            <a:endParaRPr lang="pt-PT"/>
          </a:p>
        </p:txBody>
      </p:sp>
      <p:sp>
        <p:nvSpPr>
          <p:cNvPr id="8" name="Marcador de Posição do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Paula Silva e Sandra Barreira</a:t>
            </a:r>
            <a:endParaRPr lang="pt-PT"/>
          </a:p>
        </p:txBody>
      </p:sp>
      <p:sp>
        <p:nvSpPr>
          <p:cNvPr id="9" name="Marcador de Posição do Número do Diapositivo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C8D1F-8F7D-4900-BD87-540134BB43B5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="" xmlns:p14="http://schemas.microsoft.com/office/powerpoint/2010/main" val="37374258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t-PT" smtClean="0"/>
              <a:t>3 de setembro de 2012</a:t>
            </a:r>
            <a:endParaRPr lang="pt-PT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Paula Silva e Sandra Barreira</a:t>
            </a:r>
            <a:endParaRPr lang="pt-PT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C8D1F-8F7D-4900-BD87-540134BB43B5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="" xmlns:p14="http://schemas.microsoft.com/office/powerpoint/2010/main" val="28948681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t-PT" smtClean="0"/>
              <a:t>3 de setembro de 2012</a:t>
            </a:r>
            <a:endParaRPr lang="pt-PT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Paula Silva e Sandra Barreira</a:t>
            </a:r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C8D1F-8F7D-4900-BD87-540134BB43B5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="" xmlns:p14="http://schemas.microsoft.com/office/powerpoint/2010/main" val="18690325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t-PT" smtClean="0"/>
              <a:t>3 de setembro de 2012</a:t>
            </a:r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Paula Silva e Sandra Barreira</a:t>
            </a: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C8D1F-8F7D-4900-BD87-540134BB43B5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="" xmlns:p14="http://schemas.microsoft.com/office/powerpoint/2010/main" val="35445716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t-PT" smtClean="0"/>
              <a:t>3 de setembro de 2012</a:t>
            </a:r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Paula Silva e Sandra Barreira</a:t>
            </a: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C8D1F-8F7D-4900-BD87-540134BB43B5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="" xmlns:p14="http://schemas.microsoft.com/office/powerpoint/2010/main" val="18955781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8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Rectângulo 8"/>
          <p:cNvSpPr/>
          <p:nvPr userDrawn="1"/>
        </p:nvSpPr>
        <p:spPr>
          <a:xfrm>
            <a:off x="0" y="0"/>
            <a:ext cx="9144000" cy="1556792"/>
          </a:xfrm>
          <a:prstGeom prst="rect">
            <a:avLst/>
          </a:prstGeom>
          <a:gradFill>
            <a:gsLst>
              <a:gs pos="39000">
                <a:schemeClr val="accent1">
                  <a:tint val="66000"/>
                  <a:satMod val="160000"/>
                </a:schemeClr>
              </a:gs>
              <a:gs pos="83000">
                <a:schemeClr val="accent1">
                  <a:tint val="44500"/>
                  <a:satMod val="160000"/>
                  <a:alpha val="49000"/>
                </a:schemeClr>
              </a:gs>
              <a:gs pos="100000">
                <a:schemeClr val="accent1">
                  <a:tint val="23500"/>
                  <a:satMod val="160000"/>
                  <a:alpha val="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2" name="Marcador de Posição do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 dirty="0" smtClean="0"/>
              <a:t>Clique para editar o estilo</a:t>
            </a:r>
            <a:endParaRPr lang="pt-PT" dirty="0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solidFill>
            <a:schemeClr val="accent1">
              <a:lumMod val="20000"/>
              <a:lumOff val="80000"/>
              <a:alpha val="62000"/>
            </a:schemeClr>
          </a:solidFill>
          <a:ln w="3175">
            <a:noFill/>
          </a:ln>
          <a:effectLst>
            <a:softEdge rad="63500"/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dirty="0" smtClean="0"/>
              <a:t>Clique para editar os estilos</a:t>
            </a:r>
          </a:p>
          <a:p>
            <a:pPr lvl="1"/>
            <a:r>
              <a:rPr lang="pt-PT" dirty="0" smtClean="0"/>
              <a:t>Segundo nível</a:t>
            </a:r>
          </a:p>
          <a:p>
            <a:pPr lvl="2"/>
            <a:r>
              <a:rPr lang="pt-PT" dirty="0" smtClean="0"/>
              <a:t>Terceiro nível</a:t>
            </a:r>
          </a:p>
          <a:p>
            <a:pPr lvl="3"/>
            <a:r>
              <a:rPr lang="pt-PT" dirty="0" smtClean="0"/>
              <a:t>Quarto nível</a:t>
            </a:r>
          </a:p>
          <a:p>
            <a:pPr lvl="4"/>
            <a:r>
              <a:rPr lang="pt-PT" dirty="0" smtClean="0"/>
              <a:t>Quinto nível</a:t>
            </a:r>
            <a:endParaRPr lang="pt-PT" dirty="0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pt-PT" smtClean="0"/>
              <a:t>3 de setembro de 2012</a:t>
            </a:r>
            <a:endParaRPr lang="pt-PT" dirty="0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pt-PT" smtClean="0"/>
              <a:t>Paula Silva e Sandra Barreira</a:t>
            </a:r>
            <a:endParaRPr lang="pt-PT" dirty="0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8C8D1F-8F7D-4900-BD87-540134BB43B5}" type="slidenum">
              <a:rPr lang="pt-PT" smtClean="0"/>
              <a:pPr/>
              <a:t>‹nº›</a:t>
            </a:fld>
            <a:endParaRPr lang="pt-PT" dirty="0"/>
          </a:p>
        </p:txBody>
      </p:sp>
      <p:pic>
        <p:nvPicPr>
          <p:cNvPr id="2051" name="Picture 3"/>
          <p:cNvPicPr>
            <a:picLocks noChangeAspect="1" noChangeArrowheads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742" y="476672"/>
            <a:ext cx="846955" cy="7401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6940447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/>
  <p:txStyles>
    <p:titleStyle>
      <a:lvl1pPr algn="ctr" defTabSz="914400" rtl="0" eaLnBrk="1" latinLnBrk="0" hangingPunct="1">
        <a:spcBef>
          <a:spcPct val="0"/>
        </a:spcBef>
        <a:buNone/>
        <a:defRPr sz="4400" b="0" kern="1200" cap="none" spc="0">
          <a:ln w="18415" cmpd="sng">
            <a:solidFill>
              <a:srgbClr val="FFFFFF"/>
            </a:solidFill>
            <a:prstDash val="solid"/>
          </a:ln>
          <a:solidFill>
            <a:srgbClr val="FFFFFF"/>
          </a:solidFill>
          <a:effectLst>
            <a:glow rad="139700">
              <a:schemeClr val="accent1">
                <a:satMod val="175000"/>
                <a:alpha val="40000"/>
              </a:schemeClr>
            </a:glow>
            <a:outerShdw blurRad="63500" dir="3600000" algn="tl" rotWithShape="0">
              <a:srgbClr val="000000">
                <a:alpha val="70000"/>
              </a:srgbClr>
            </a:outerShdw>
          </a:effectLst>
          <a:latin typeface="Candara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b="1" kern="1200">
          <a:solidFill>
            <a:schemeClr val="tx1"/>
          </a:solidFill>
          <a:effectLst>
            <a:glow rad="101600">
              <a:schemeClr val="bg1">
                <a:alpha val="60000"/>
              </a:schemeClr>
            </a:glow>
          </a:effectLst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b="1" kern="1200">
          <a:solidFill>
            <a:schemeClr val="tx1"/>
          </a:solidFill>
          <a:effectLst>
            <a:glow rad="101600">
              <a:schemeClr val="bg1">
                <a:alpha val="60000"/>
              </a:schemeClr>
            </a:glow>
          </a:effectLst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b="1" kern="1200">
          <a:solidFill>
            <a:schemeClr val="tx1"/>
          </a:solidFill>
          <a:effectLst>
            <a:glow rad="101600">
              <a:schemeClr val="bg1">
                <a:alpha val="60000"/>
              </a:schemeClr>
            </a:glow>
          </a:effectLst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b="1" kern="1200">
          <a:solidFill>
            <a:schemeClr val="tx1"/>
          </a:solidFill>
          <a:effectLst>
            <a:glow rad="101600">
              <a:schemeClr val="bg1">
                <a:alpha val="60000"/>
              </a:schemeClr>
            </a:glow>
          </a:effectLst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b="1" kern="1200">
          <a:solidFill>
            <a:schemeClr val="tx1"/>
          </a:solidFill>
          <a:effectLst>
            <a:glow rad="101600">
              <a:schemeClr val="bg1">
                <a:alpha val="60000"/>
              </a:schemeClr>
            </a:glo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899592" y="260649"/>
            <a:ext cx="7772400" cy="1080120"/>
          </a:xfrm>
        </p:spPr>
        <p:txBody>
          <a:bodyPr>
            <a:normAutofit/>
          </a:bodyPr>
          <a:lstStyle/>
          <a:p>
            <a:r>
              <a:rPr lang="pt-PT" sz="5400" dirty="0" smtClean="0"/>
              <a:t>Ano </a:t>
            </a:r>
            <a:r>
              <a:rPr lang="pt-PT" sz="5400" dirty="0" err="1" smtClean="0"/>
              <a:t>Letivo</a:t>
            </a:r>
            <a:r>
              <a:rPr lang="pt-PT" sz="5400" dirty="0" smtClean="0"/>
              <a:t> 2012-2013</a:t>
            </a:r>
            <a:endParaRPr lang="pt-PT" sz="5400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611560" y="3573016"/>
            <a:ext cx="7920880" cy="720080"/>
          </a:xfrm>
          <a:solidFill>
            <a:schemeClr val="bg1">
              <a:lumMod val="85000"/>
              <a:alpha val="73000"/>
            </a:schemeClr>
          </a:solidFill>
        </p:spPr>
        <p:txBody>
          <a:bodyPr>
            <a:normAutofit/>
          </a:bodyPr>
          <a:lstStyle/>
          <a:p>
            <a:r>
              <a:rPr lang="pt-PT" sz="4000" dirty="0" smtClean="0">
                <a:solidFill>
                  <a:schemeClr val="tx1"/>
                </a:solidFill>
              </a:rPr>
              <a:t>Agrupamento de Escolas D. Pedro I</a:t>
            </a:r>
            <a:endParaRPr lang="pt-PT" sz="4000" dirty="0">
              <a:solidFill>
                <a:schemeClr val="tx1"/>
              </a:solidFill>
            </a:endParaRP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t-PT" sz="1400" b="1" dirty="0" smtClean="0">
                <a:solidFill>
                  <a:schemeClr val="bg1"/>
                </a:solidFill>
              </a:rPr>
              <a:t>3 de </a:t>
            </a:r>
            <a:r>
              <a:rPr lang="pt-PT" sz="1400" b="1" dirty="0" err="1" smtClean="0">
                <a:solidFill>
                  <a:schemeClr val="bg1"/>
                </a:solidFill>
              </a:rPr>
              <a:t>setembro</a:t>
            </a:r>
            <a:r>
              <a:rPr lang="pt-PT" sz="1400" b="1" dirty="0" smtClean="0">
                <a:solidFill>
                  <a:schemeClr val="bg1"/>
                </a:solidFill>
              </a:rPr>
              <a:t> de 2012</a:t>
            </a:r>
            <a:endParaRPr lang="pt-PT" sz="1400" b="1" dirty="0">
              <a:solidFill>
                <a:schemeClr val="bg1"/>
              </a:solidFill>
            </a:endParaRPr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z="1400" b="1" dirty="0" smtClean="0">
                <a:solidFill>
                  <a:schemeClr val="bg1"/>
                </a:solidFill>
              </a:rPr>
              <a:t>Paula Silva e Sandra Barreira</a:t>
            </a:r>
            <a:endParaRPr lang="pt-PT" sz="1400" b="1" dirty="0">
              <a:solidFill>
                <a:schemeClr val="bg1"/>
              </a:solidFill>
            </a:endParaRPr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C8D1F-8F7D-4900-BD87-540134BB43B5}" type="slidenum">
              <a:rPr lang="pt-PT" sz="1400" b="1" smtClean="0">
                <a:solidFill>
                  <a:schemeClr val="bg1"/>
                </a:solidFill>
              </a:rPr>
              <a:pPr/>
              <a:t>1</a:t>
            </a:fld>
            <a:endParaRPr lang="pt-PT" sz="1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83327603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404764" y="548681"/>
            <a:ext cx="6334472" cy="1008112"/>
          </a:xfrm>
        </p:spPr>
        <p:txBody>
          <a:bodyPr>
            <a:noAutofit/>
          </a:bodyPr>
          <a:lstStyle/>
          <a:p>
            <a:r>
              <a:rPr lang="pt-PT" sz="6600" dirty="0" smtClean="0"/>
              <a:t>Boas Vindas</a:t>
            </a:r>
            <a:endParaRPr lang="pt-PT" sz="6600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971600" y="2636912"/>
            <a:ext cx="7200800" cy="2664296"/>
          </a:xfrm>
          <a:solidFill>
            <a:schemeClr val="bg1">
              <a:lumMod val="85000"/>
              <a:alpha val="94000"/>
            </a:schemeClr>
          </a:solidFill>
        </p:spPr>
        <p:txBody>
          <a:bodyPr anchor="ctr">
            <a:normAutofit/>
          </a:bodyPr>
          <a:lstStyle/>
          <a:p>
            <a:r>
              <a:rPr lang="pt-PT" sz="6000" dirty="0" smtClean="0">
                <a:solidFill>
                  <a:schemeClr val="tx1"/>
                </a:solidFill>
              </a:rPr>
              <a:t>Pessoal Docente</a:t>
            </a:r>
          </a:p>
          <a:p>
            <a:r>
              <a:rPr lang="pt-PT" sz="6000" dirty="0" smtClean="0">
                <a:solidFill>
                  <a:schemeClr val="tx1"/>
                </a:solidFill>
              </a:rPr>
              <a:t>Pessoal não </a:t>
            </a:r>
            <a:r>
              <a:rPr lang="pt-PT" sz="6000" dirty="0" smtClean="0">
                <a:solidFill>
                  <a:schemeClr val="tx1"/>
                </a:solidFill>
              </a:rPr>
              <a:t>Docente</a:t>
            </a:r>
            <a:endParaRPr lang="pt-PT" dirty="0">
              <a:solidFill>
                <a:schemeClr val="bg1"/>
              </a:solidFill>
            </a:endParaRP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r>
              <a:rPr lang="pt-PT" sz="1400" b="1" dirty="0" smtClean="0">
                <a:solidFill>
                  <a:schemeClr val="bg1"/>
                </a:solidFill>
              </a:rPr>
              <a:t>3 de </a:t>
            </a:r>
            <a:r>
              <a:rPr lang="pt-PT" sz="1400" b="1" dirty="0" err="1" smtClean="0">
                <a:solidFill>
                  <a:schemeClr val="bg1"/>
                </a:solidFill>
              </a:rPr>
              <a:t>setembro</a:t>
            </a:r>
            <a:r>
              <a:rPr lang="pt-PT" sz="1400" b="1" dirty="0" smtClean="0">
                <a:solidFill>
                  <a:schemeClr val="bg1"/>
                </a:solidFill>
              </a:rPr>
              <a:t> de 2012</a:t>
            </a:r>
            <a:endParaRPr lang="pt-PT" sz="1400" b="1" dirty="0">
              <a:solidFill>
                <a:schemeClr val="bg1"/>
              </a:solidFill>
            </a:endParaRPr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z="1400" b="1" dirty="0" smtClean="0">
                <a:solidFill>
                  <a:schemeClr val="bg1"/>
                </a:solidFill>
              </a:rPr>
              <a:t>Paula Silva e Sandra Barreira</a:t>
            </a:r>
            <a:endParaRPr lang="pt-PT" sz="1400" b="1" dirty="0">
              <a:solidFill>
                <a:schemeClr val="bg1"/>
              </a:solidFill>
            </a:endParaRPr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>
          <a:xfrm>
            <a:off x="6588224" y="6381328"/>
            <a:ext cx="2133600" cy="365125"/>
          </a:xfrm>
        </p:spPr>
        <p:txBody>
          <a:bodyPr/>
          <a:lstStyle/>
          <a:p>
            <a:fld id="{C28C8D1F-8F7D-4900-BD87-540134BB43B5}" type="slidenum">
              <a:rPr lang="pt-PT" sz="1400" b="1" smtClean="0">
                <a:solidFill>
                  <a:schemeClr val="bg1"/>
                </a:solidFill>
              </a:rPr>
              <a:pPr/>
              <a:t>2</a:t>
            </a:fld>
            <a:endParaRPr lang="pt-PT" sz="1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1027655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71600" y="260648"/>
            <a:ext cx="7772400" cy="1296145"/>
          </a:xfrm>
        </p:spPr>
        <p:txBody>
          <a:bodyPr>
            <a:noAutofit/>
          </a:bodyPr>
          <a:lstStyle/>
          <a:p>
            <a:pPr algn="ctr"/>
            <a:r>
              <a:rPr lang="pt-PT" sz="4400" b="0" dirty="0" smtClean="0"/>
              <a:t>Pensamento para este </a:t>
            </a:r>
            <a:br>
              <a:rPr lang="pt-PT" sz="4400" b="0" dirty="0" smtClean="0"/>
            </a:br>
            <a:r>
              <a:rPr lang="pt-PT" sz="4400" b="0" dirty="0" smtClean="0"/>
              <a:t>ano </a:t>
            </a:r>
            <a:r>
              <a:rPr lang="pt-PT" sz="4400" b="0" dirty="0" err="1" smtClean="0"/>
              <a:t>letivo</a:t>
            </a:r>
            <a:endParaRPr lang="pt-PT" sz="4400" b="0" dirty="0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395536" y="2780928"/>
            <a:ext cx="8352928" cy="2880320"/>
          </a:xfrm>
          <a:solidFill>
            <a:schemeClr val="bg1">
              <a:lumMod val="85000"/>
              <a:alpha val="91000"/>
            </a:schemeClr>
          </a:solidFill>
        </p:spPr>
        <p:txBody>
          <a:bodyPr>
            <a:normAutofit fontScale="92500" lnSpcReduction="10000"/>
          </a:bodyPr>
          <a:lstStyle/>
          <a:p>
            <a:pPr algn="ctr"/>
            <a:r>
              <a:rPr lang="pt-PT" sz="5600" i="1" dirty="0" smtClean="0">
                <a:solidFill>
                  <a:schemeClr val="tx1"/>
                </a:solidFill>
              </a:rPr>
              <a:t>“Que tu </a:t>
            </a:r>
            <a:r>
              <a:rPr lang="pt-PT" sz="5600" i="1" dirty="0" err="1" smtClean="0">
                <a:solidFill>
                  <a:schemeClr val="tx1"/>
                </a:solidFill>
              </a:rPr>
              <a:t>escuela</a:t>
            </a:r>
            <a:r>
              <a:rPr lang="pt-PT" sz="5600" i="1" dirty="0" smtClean="0">
                <a:solidFill>
                  <a:schemeClr val="tx1"/>
                </a:solidFill>
              </a:rPr>
              <a:t> </a:t>
            </a:r>
            <a:r>
              <a:rPr lang="pt-PT" sz="5600" i="1" dirty="0" err="1" smtClean="0">
                <a:solidFill>
                  <a:schemeClr val="tx1"/>
                </a:solidFill>
              </a:rPr>
              <a:t>sea</a:t>
            </a:r>
            <a:r>
              <a:rPr lang="pt-PT" sz="5600" i="1" dirty="0" smtClean="0">
                <a:solidFill>
                  <a:schemeClr val="tx1"/>
                </a:solidFill>
              </a:rPr>
              <a:t> </a:t>
            </a:r>
            <a:r>
              <a:rPr lang="pt-PT" sz="5600" i="1" dirty="0" err="1" smtClean="0">
                <a:solidFill>
                  <a:schemeClr val="tx1"/>
                </a:solidFill>
              </a:rPr>
              <a:t>mejor</a:t>
            </a:r>
            <a:r>
              <a:rPr lang="pt-PT" sz="5600" i="1" dirty="0" smtClean="0">
                <a:solidFill>
                  <a:schemeClr val="tx1"/>
                </a:solidFill>
              </a:rPr>
              <a:t> porque </a:t>
            </a:r>
            <a:r>
              <a:rPr lang="pt-PT" sz="5600" i="1" dirty="0" err="1" smtClean="0">
                <a:solidFill>
                  <a:schemeClr val="tx1"/>
                </a:solidFill>
              </a:rPr>
              <a:t>tú</a:t>
            </a:r>
            <a:r>
              <a:rPr lang="pt-PT" sz="5600" i="1" dirty="0" smtClean="0">
                <a:solidFill>
                  <a:schemeClr val="tx1"/>
                </a:solidFill>
              </a:rPr>
              <a:t> </a:t>
            </a:r>
            <a:r>
              <a:rPr lang="pt-PT" sz="5600" i="1" dirty="0" err="1" smtClean="0">
                <a:solidFill>
                  <a:schemeClr val="tx1"/>
                </a:solidFill>
              </a:rPr>
              <a:t>trabajas</a:t>
            </a:r>
            <a:r>
              <a:rPr lang="pt-PT" sz="5600" i="1" dirty="0" smtClean="0">
                <a:solidFill>
                  <a:schemeClr val="tx1"/>
                </a:solidFill>
              </a:rPr>
              <a:t> </a:t>
            </a:r>
            <a:r>
              <a:rPr lang="pt-PT" sz="5600" i="1" dirty="0" err="1" smtClean="0">
                <a:solidFill>
                  <a:schemeClr val="tx1"/>
                </a:solidFill>
              </a:rPr>
              <a:t>en</a:t>
            </a:r>
            <a:r>
              <a:rPr lang="pt-PT" sz="5600" i="1" dirty="0" smtClean="0">
                <a:solidFill>
                  <a:schemeClr val="tx1"/>
                </a:solidFill>
              </a:rPr>
              <a:t> </a:t>
            </a:r>
            <a:r>
              <a:rPr lang="pt-PT" sz="5600" i="1" dirty="0" err="1" smtClean="0">
                <a:solidFill>
                  <a:schemeClr val="tx1"/>
                </a:solidFill>
              </a:rPr>
              <a:t>ella</a:t>
            </a:r>
            <a:r>
              <a:rPr lang="pt-PT" sz="5600" i="1" dirty="0" smtClean="0">
                <a:solidFill>
                  <a:schemeClr val="tx1"/>
                </a:solidFill>
              </a:rPr>
              <a:t>.”</a:t>
            </a:r>
            <a:endParaRPr lang="pt-PT" sz="4400" i="1" dirty="0">
              <a:solidFill>
                <a:schemeClr val="tx1"/>
              </a:solidFill>
            </a:endParaRPr>
          </a:p>
          <a:p>
            <a:endParaRPr lang="pt-PT" dirty="0" smtClean="0">
              <a:solidFill>
                <a:schemeClr val="tx1"/>
              </a:solidFill>
            </a:endParaRPr>
          </a:p>
          <a:p>
            <a:pPr algn="r"/>
            <a:r>
              <a:rPr lang="pt-PT" dirty="0" smtClean="0">
                <a:solidFill>
                  <a:schemeClr val="tx1"/>
                </a:solidFill>
              </a:rPr>
              <a:t>Miguel </a:t>
            </a:r>
            <a:r>
              <a:rPr lang="pt-PT" dirty="0" err="1" smtClean="0">
                <a:solidFill>
                  <a:schemeClr val="tx1"/>
                </a:solidFill>
              </a:rPr>
              <a:t>Ángel</a:t>
            </a:r>
            <a:r>
              <a:rPr lang="pt-PT" dirty="0" smtClean="0">
                <a:solidFill>
                  <a:schemeClr val="tx1"/>
                </a:solidFill>
              </a:rPr>
              <a:t> Santos Guerra </a:t>
            </a:r>
          </a:p>
          <a:p>
            <a:pPr algn="r"/>
            <a:r>
              <a:rPr lang="pt-PT" dirty="0" smtClean="0">
                <a:solidFill>
                  <a:schemeClr val="tx1"/>
                </a:solidFill>
              </a:rPr>
              <a:t>Universidade Católica do Porto</a:t>
            </a:r>
          </a:p>
          <a:p>
            <a:pPr algn="r"/>
            <a:r>
              <a:rPr lang="pt-PT" dirty="0" smtClean="0">
                <a:solidFill>
                  <a:schemeClr val="tx1"/>
                </a:solidFill>
              </a:rPr>
              <a:t>24 de </a:t>
            </a:r>
            <a:r>
              <a:rPr lang="pt-PT" dirty="0" err="1" smtClean="0">
                <a:solidFill>
                  <a:schemeClr val="tx1"/>
                </a:solidFill>
              </a:rPr>
              <a:t>abril</a:t>
            </a:r>
            <a:r>
              <a:rPr lang="pt-PT" dirty="0" smtClean="0">
                <a:solidFill>
                  <a:schemeClr val="tx1"/>
                </a:solidFill>
              </a:rPr>
              <a:t> 2012  </a:t>
            </a:r>
            <a:endParaRPr lang="pt-PT" dirty="0">
              <a:solidFill>
                <a:schemeClr val="tx1"/>
              </a:solidFill>
            </a:endParaRP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r>
              <a:rPr lang="pt-PT" sz="1400" b="1" dirty="0" smtClean="0">
                <a:solidFill>
                  <a:schemeClr val="bg1"/>
                </a:solidFill>
              </a:rPr>
              <a:t>3 de </a:t>
            </a:r>
            <a:r>
              <a:rPr lang="pt-PT" sz="1400" b="1" dirty="0" err="1" smtClean="0">
                <a:solidFill>
                  <a:schemeClr val="bg1"/>
                </a:solidFill>
              </a:rPr>
              <a:t>setembro</a:t>
            </a:r>
            <a:r>
              <a:rPr lang="pt-PT" sz="1400" b="1" dirty="0" smtClean="0">
                <a:solidFill>
                  <a:schemeClr val="bg1"/>
                </a:solidFill>
              </a:rPr>
              <a:t> de 2012</a:t>
            </a:r>
            <a:endParaRPr lang="pt-PT" sz="1400" b="1" dirty="0">
              <a:solidFill>
                <a:schemeClr val="bg1"/>
              </a:solidFill>
            </a:endParaRPr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z="1400" b="1" smtClean="0">
                <a:solidFill>
                  <a:schemeClr val="bg1"/>
                </a:solidFill>
              </a:rPr>
              <a:t>Paula Silva e Sandra Barreira</a:t>
            </a:r>
            <a:endParaRPr lang="pt-PT" sz="1400" b="1">
              <a:solidFill>
                <a:schemeClr val="bg1"/>
              </a:solidFill>
            </a:endParaRPr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C8D1F-8F7D-4900-BD87-540134BB43B5}" type="slidenum">
              <a:rPr lang="pt-PT" sz="1400" b="1" smtClean="0">
                <a:solidFill>
                  <a:schemeClr val="bg1"/>
                </a:solidFill>
              </a:rPr>
              <a:pPr/>
              <a:t>3</a:t>
            </a:fld>
            <a:endParaRPr lang="pt-PT" sz="1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5510263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  <a:alpha val="8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Marcador de Posição de Conteúdo 22"/>
          <p:cNvSpPr>
            <a:spLocks noGrp="1"/>
          </p:cNvSpPr>
          <p:nvPr>
            <p:ph idx="1"/>
          </p:nvPr>
        </p:nvSpPr>
        <p:spPr>
          <a:xfrm>
            <a:off x="251520" y="2348880"/>
            <a:ext cx="8640960" cy="4006526"/>
          </a:xfrm>
          <a:solidFill>
            <a:schemeClr val="bg1">
              <a:lumMod val="95000"/>
              <a:alpha val="81000"/>
            </a:schemeClr>
          </a:solidFill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pt-PT" sz="4000" b="1" dirty="0" smtClean="0">
                <a:solidFill>
                  <a:schemeClr val="tx2">
                    <a:lumMod val="75000"/>
                  </a:schemeClr>
                </a:solidFill>
              </a:rPr>
              <a:t>As nossas </a:t>
            </a:r>
            <a:r>
              <a:rPr lang="pt-PT" sz="4000" b="1" dirty="0">
                <a:solidFill>
                  <a:schemeClr val="tx2">
                    <a:lumMod val="75000"/>
                  </a:schemeClr>
                </a:solidFill>
              </a:rPr>
              <a:t>U</a:t>
            </a:r>
            <a:r>
              <a:rPr lang="pt-PT" sz="4000" b="1" dirty="0" smtClean="0">
                <a:solidFill>
                  <a:schemeClr val="tx2">
                    <a:lumMod val="75000"/>
                  </a:schemeClr>
                </a:solidFill>
              </a:rPr>
              <a:t>nidades Educativas</a:t>
            </a:r>
            <a:endParaRPr lang="pt-PT" sz="40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r>
              <a:rPr lang="pt-PT" sz="1400" b="1" smtClean="0">
                <a:solidFill>
                  <a:schemeClr val="bg1"/>
                </a:solidFill>
              </a:rPr>
              <a:t>3 de setembro de 2012</a:t>
            </a:r>
            <a:endParaRPr lang="pt-PT" sz="1400" b="1">
              <a:solidFill>
                <a:schemeClr val="bg1"/>
              </a:solidFill>
            </a:endParaRPr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z="1400" b="1" dirty="0" smtClean="0">
                <a:solidFill>
                  <a:schemeClr val="bg1"/>
                </a:solidFill>
              </a:rPr>
              <a:t>Paula Silva e Sandra Barreira</a:t>
            </a:r>
            <a:endParaRPr lang="pt-PT" sz="1400" b="1" dirty="0">
              <a:solidFill>
                <a:schemeClr val="bg1"/>
              </a:solidFill>
            </a:endParaRPr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C8D1F-8F7D-4900-BD87-540134BB43B5}" type="slidenum">
              <a:rPr lang="pt-PT" sz="1400" b="1" smtClean="0">
                <a:solidFill>
                  <a:schemeClr val="bg1"/>
                </a:solidFill>
              </a:rPr>
              <a:pPr/>
              <a:t>4</a:t>
            </a:fld>
            <a:endParaRPr lang="pt-PT" sz="1400" b="1" dirty="0">
              <a:solidFill>
                <a:schemeClr val="bg1"/>
              </a:solidFill>
            </a:endParaRPr>
          </a:p>
        </p:txBody>
      </p:sp>
      <p:sp>
        <p:nvSpPr>
          <p:cNvPr id="7" name="CaixaDeTexto 6"/>
          <p:cNvSpPr txBox="1"/>
          <p:nvPr/>
        </p:nvSpPr>
        <p:spPr>
          <a:xfrm>
            <a:off x="3275856" y="4005064"/>
            <a:ext cx="2304256" cy="892552"/>
          </a:xfrm>
          <a:prstGeom prst="rect">
            <a:avLst/>
          </a:prstGeom>
          <a:noFill/>
          <a:ln w="76200">
            <a:solidFill>
              <a:schemeClr val="tx2">
                <a:lumMod val="20000"/>
                <a:lumOff val="8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pt-PT" sz="24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ESCOLA BÁSICA DE </a:t>
            </a:r>
            <a:r>
              <a:rPr lang="pt-PT" sz="28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CANIDELO</a:t>
            </a:r>
            <a:endParaRPr lang="pt-PT" sz="2800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CaixaDeTexto 9"/>
          <p:cNvSpPr txBox="1"/>
          <p:nvPr/>
        </p:nvSpPr>
        <p:spPr>
          <a:xfrm>
            <a:off x="5940152" y="3284984"/>
            <a:ext cx="1872208" cy="64633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lIns="36000" tIns="36000" rIns="36000" bIns="36000" rtlCol="0">
            <a:spAutoFit/>
          </a:bodyPr>
          <a:lstStyle/>
          <a:p>
            <a:pPr algn="ctr"/>
            <a:r>
              <a:rPr lang="pt-PT" b="1" dirty="0" smtClean="0">
                <a:solidFill>
                  <a:schemeClr val="accent1">
                    <a:lumMod val="75000"/>
                  </a:schemeClr>
                </a:solidFill>
              </a:rPr>
              <a:t>Escola Básica do </a:t>
            </a:r>
            <a:r>
              <a:rPr lang="pt-PT" b="1" dirty="0" err="1" smtClean="0">
                <a:solidFill>
                  <a:schemeClr val="accent1">
                    <a:lumMod val="75000"/>
                  </a:schemeClr>
                </a:solidFill>
              </a:rPr>
              <a:t>Meiral</a:t>
            </a:r>
            <a:endParaRPr lang="pt-PT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1" name="CaixaDeTexto 10"/>
          <p:cNvSpPr txBox="1"/>
          <p:nvPr/>
        </p:nvSpPr>
        <p:spPr>
          <a:xfrm>
            <a:off x="6228184" y="4221088"/>
            <a:ext cx="1800200" cy="64633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lIns="36000" tIns="36000" rIns="36000" bIns="36000" rtlCol="0">
            <a:spAutoFit/>
          </a:bodyPr>
          <a:lstStyle/>
          <a:p>
            <a:pPr algn="ctr"/>
            <a:r>
              <a:rPr lang="pt-PT" b="1" dirty="0" smtClean="0">
                <a:solidFill>
                  <a:schemeClr val="accent1">
                    <a:lumMod val="75000"/>
                  </a:schemeClr>
                </a:solidFill>
              </a:rPr>
              <a:t>Escola Básica da Afurada de Cima</a:t>
            </a:r>
            <a:endParaRPr lang="pt-PT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3" name="CaixaDeTexto 12"/>
          <p:cNvSpPr txBox="1"/>
          <p:nvPr/>
        </p:nvSpPr>
        <p:spPr>
          <a:xfrm>
            <a:off x="5940152" y="5157192"/>
            <a:ext cx="2376264" cy="64633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lIns="36000" tIns="36000" rIns="36000" bIns="36000" rtlCol="0">
            <a:spAutoFit/>
          </a:bodyPr>
          <a:lstStyle/>
          <a:p>
            <a:pPr algn="ctr"/>
            <a:r>
              <a:rPr lang="pt-PT" b="1" dirty="0" smtClean="0">
                <a:solidFill>
                  <a:schemeClr val="accent1">
                    <a:lumMod val="75000"/>
                  </a:schemeClr>
                </a:solidFill>
              </a:rPr>
              <a:t>Escola Básica da </a:t>
            </a:r>
            <a:r>
              <a:rPr lang="pt-PT" b="1" dirty="0">
                <a:solidFill>
                  <a:schemeClr val="accent1">
                    <a:lumMod val="75000"/>
                  </a:schemeClr>
                </a:solidFill>
              </a:rPr>
              <a:t>A</a:t>
            </a:r>
            <a:r>
              <a:rPr lang="pt-PT" b="1" dirty="0" smtClean="0">
                <a:solidFill>
                  <a:schemeClr val="accent1">
                    <a:lumMod val="75000"/>
                  </a:schemeClr>
                </a:solidFill>
              </a:rPr>
              <a:t>furada de Baixo</a:t>
            </a:r>
            <a:endParaRPr lang="pt-PT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4" name="CaixaDeTexto 13"/>
          <p:cNvSpPr txBox="1"/>
          <p:nvPr/>
        </p:nvSpPr>
        <p:spPr>
          <a:xfrm>
            <a:off x="3707904" y="5229200"/>
            <a:ext cx="1800200" cy="64633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lIns="36000" tIns="36000" rIns="36000" bIns="36000" rtlCol="0">
            <a:spAutoFit/>
          </a:bodyPr>
          <a:lstStyle/>
          <a:p>
            <a:pPr algn="ctr"/>
            <a:r>
              <a:rPr lang="pt-PT" b="1" dirty="0" smtClean="0">
                <a:solidFill>
                  <a:schemeClr val="accent1">
                    <a:lumMod val="75000"/>
                  </a:schemeClr>
                </a:solidFill>
              </a:rPr>
              <a:t>Escola Básica de Lavadores</a:t>
            </a:r>
            <a:endParaRPr lang="pt-PT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5" name="CaixaDeTexto 14"/>
          <p:cNvSpPr txBox="1"/>
          <p:nvPr/>
        </p:nvSpPr>
        <p:spPr>
          <a:xfrm>
            <a:off x="611560" y="4237961"/>
            <a:ext cx="2016224" cy="64633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lIns="36000" tIns="36000" rIns="36000" bIns="36000" rtlCol="0">
            <a:spAutoFit/>
          </a:bodyPr>
          <a:lstStyle/>
          <a:p>
            <a:pPr algn="ctr"/>
            <a:r>
              <a:rPr lang="pt-PT" b="1" dirty="0" smtClean="0">
                <a:solidFill>
                  <a:schemeClr val="accent1">
                    <a:lumMod val="75000"/>
                  </a:schemeClr>
                </a:solidFill>
              </a:rPr>
              <a:t>Escola Básica de S. Paio</a:t>
            </a:r>
            <a:endParaRPr lang="pt-PT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6" name="CaixaDeTexto 15"/>
          <p:cNvSpPr txBox="1"/>
          <p:nvPr/>
        </p:nvSpPr>
        <p:spPr>
          <a:xfrm>
            <a:off x="1043608" y="5229200"/>
            <a:ext cx="2016224" cy="64633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lIns="36000" tIns="36000" rIns="36000" bIns="36000" rtlCol="0">
            <a:spAutoFit/>
          </a:bodyPr>
          <a:lstStyle/>
          <a:p>
            <a:pPr algn="ctr"/>
            <a:r>
              <a:rPr lang="pt-PT" b="1" dirty="0" smtClean="0">
                <a:solidFill>
                  <a:schemeClr val="accent1">
                    <a:lumMod val="75000"/>
                  </a:schemeClr>
                </a:solidFill>
              </a:rPr>
              <a:t>Escola Básica do Viso</a:t>
            </a:r>
            <a:endParaRPr lang="pt-PT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7" name="CaixaDeTexto 16"/>
          <p:cNvSpPr txBox="1"/>
          <p:nvPr/>
        </p:nvSpPr>
        <p:spPr>
          <a:xfrm flipH="1">
            <a:off x="3707904" y="3140967"/>
            <a:ext cx="1728192" cy="64633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lIns="36000" tIns="36000" rIns="36000" bIns="36000" rtlCol="0">
            <a:spAutoFit/>
          </a:bodyPr>
          <a:lstStyle/>
          <a:p>
            <a:pPr algn="ctr"/>
            <a:r>
              <a:rPr lang="pt-PT" b="1" dirty="0" smtClean="0">
                <a:solidFill>
                  <a:schemeClr val="accent1">
                    <a:lumMod val="75000"/>
                  </a:schemeClr>
                </a:solidFill>
              </a:rPr>
              <a:t>Escola Básica de </a:t>
            </a:r>
            <a:r>
              <a:rPr lang="pt-PT" b="1" dirty="0" err="1" smtClean="0">
                <a:solidFill>
                  <a:schemeClr val="accent1">
                    <a:lumMod val="75000"/>
                  </a:schemeClr>
                </a:solidFill>
              </a:rPr>
              <a:t>Chouselas</a:t>
            </a:r>
            <a:endParaRPr lang="pt-PT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CaixaDeTexto 17"/>
          <p:cNvSpPr txBox="1"/>
          <p:nvPr/>
        </p:nvSpPr>
        <p:spPr>
          <a:xfrm>
            <a:off x="812007" y="3286820"/>
            <a:ext cx="2088232" cy="64633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lIns="36000" tIns="36000" rIns="36000" bIns="36000" rtlCol="0">
            <a:spAutoFit/>
          </a:bodyPr>
          <a:lstStyle/>
          <a:p>
            <a:pPr algn="ctr"/>
            <a:r>
              <a:rPr lang="pt-PT" b="1" dirty="0" smtClean="0">
                <a:solidFill>
                  <a:schemeClr val="accent1">
                    <a:lumMod val="75000"/>
                  </a:schemeClr>
                </a:solidFill>
              </a:rPr>
              <a:t>Jardim de Infância de Canidelo</a:t>
            </a:r>
            <a:endParaRPr lang="pt-PT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4" name="Título 23"/>
          <p:cNvSpPr txBox="1">
            <a:spLocks noGrp="1"/>
          </p:cNvSpPr>
          <p:nvPr>
            <p:ph type="title"/>
          </p:nvPr>
        </p:nvSpPr>
        <p:spPr>
          <a:xfrm>
            <a:off x="457200" y="461417"/>
            <a:ext cx="8229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4400" dirty="0" smtClean="0">
                <a:latin typeface="Candara" pitchFamily="34" charset="0"/>
              </a:rPr>
              <a:t>Agrupamento D. Pedro I</a:t>
            </a:r>
            <a:endParaRPr lang="pt-PT" sz="4400" dirty="0">
              <a:latin typeface="Candara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9713" y="1268760"/>
            <a:ext cx="6124575" cy="962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43021177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979712" y="548680"/>
            <a:ext cx="6120680" cy="432048"/>
          </a:xfrm>
        </p:spPr>
        <p:txBody>
          <a:bodyPr>
            <a:noAutofit/>
          </a:bodyPr>
          <a:lstStyle/>
          <a:p>
            <a:r>
              <a:rPr lang="pt-PT" sz="3600" b="0" dirty="0" smtClean="0"/>
              <a:t>Organigrama do Agrupamento</a:t>
            </a:r>
            <a:endParaRPr lang="pt-PT" sz="3600" b="0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4283968" y="2564904"/>
            <a:ext cx="4535686" cy="2952328"/>
          </a:xfrm>
          <a:solidFill>
            <a:schemeClr val="bg1">
              <a:lumMod val="85000"/>
              <a:alpha val="94000"/>
            </a:schemeClr>
          </a:solidFill>
        </p:spPr>
        <p:txBody>
          <a:bodyPr/>
          <a:lstStyle/>
          <a:p>
            <a:pPr marL="0" indent="0">
              <a:buNone/>
            </a:pPr>
            <a:r>
              <a:rPr lang="pt-PT" b="1" dirty="0" smtClean="0"/>
              <a:t>Outras estruturas</a:t>
            </a:r>
          </a:p>
          <a:p>
            <a:pPr marL="0" indent="0">
              <a:buNone/>
            </a:pPr>
            <a:r>
              <a:rPr lang="pt-PT" sz="2000" dirty="0" smtClean="0"/>
              <a:t>Conselho Pedagógico</a:t>
            </a:r>
          </a:p>
          <a:p>
            <a:pPr marL="0" indent="0">
              <a:buNone/>
            </a:pPr>
            <a:r>
              <a:rPr lang="pt-PT" sz="2000" dirty="0" smtClean="0"/>
              <a:t>Coordenadores de Unidade Educativa</a:t>
            </a:r>
            <a:endParaRPr lang="pt-PT" sz="2000" dirty="0"/>
          </a:p>
          <a:p>
            <a:pPr marL="0" indent="0">
              <a:buNone/>
            </a:pPr>
            <a:r>
              <a:rPr lang="pt-PT" sz="2000" dirty="0" smtClean="0"/>
              <a:t>Coordenadores de Departamento</a:t>
            </a:r>
            <a:endParaRPr lang="pt-PT" sz="2000" dirty="0"/>
          </a:p>
          <a:p>
            <a:pPr marL="0" indent="0">
              <a:buNone/>
            </a:pPr>
            <a:r>
              <a:rPr lang="pt-PT" sz="2000" dirty="0" smtClean="0"/>
              <a:t>Coordenadores de Ciclo</a:t>
            </a:r>
          </a:p>
          <a:p>
            <a:pPr marL="0" indent="0">
              <a:buNone/>
            </a:pPr>
            <a:r>
              <a:rPr lang="pt-PT" sz="2000" dirty="0" smtClean="0"/>
              <a:t>Coordenadores de Grupo</a:t>
            </a:r>
          </a:p>
          <a:p>
            <a:pPr marL="0" indent="0">
              <a:buNone/>
            </a:pPr>
            <a:r>
              <a:rPr lang="pt-PT" sz="2000" dirty="0" smtClean="0"/>
              <a:t>Coordenadores de Ano</a:t>
            </a:r>
            <a:endParaRPr lang="pt-PT" sz="2000" dirty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67544" y="2348880"/>
            <a:ext cx="3141985" cy="3921299"/>
          </a:xfrm>
          <a:solidFill>
            <a:schemeClr val="bg1">
              <a:lumMod val="85000"/>
              <a:alpha val="94000"/>
            </a:schemeClr>
          </a:solidFill>
        </p:spPr>
        <p:txBody>
          <a:bodyPr>
            <a:normAutofit/>
          </a:bodyPr>
          <a:lstStyle/>
          <a:p>
            <a:r>
              <a:rPr lang="pt-PT" sz="3200" b="1" dirty="0" smtClean="0"/>
              <a:t>Conselho Geral</a:t>
            </a:r>
            <a:endParaRPr lang="pt-PT" dirty="0"/>
          </a:p>
          <a:p>
            <a:r>
              <a:rPr lang="pt-PT" sz="2000" dirty="0" smtClean="0"/>
              <a:t>Vitorino Silva – Presidente</a:t>
            </a:r>
          </a:p>
          <a:p>
            <a:endParaRPr lang="pt-PT" sz="1200" dirty="0" smtClean="0"/>
          </a:p>
          <a:p>
            <a:r>
              <a:rPr lang="pt-PT" sz="3200" b="1" dirty="0" smtClean="0"/>
              <a:t>Equipa Diretiva </a:t>
            </a:r>
          </a:p>
          <a:p>
            <a:r>
              <a:rPr lang="pt-PT" sz="2000" dirty="0" smtClean="0"/>
              <a:t>António Duarte – </a:t>
            </a:r>
            <a:r>
              <a:rPr lang="pt-PT" sz="2000" dirty="0" err="1" smtClean="0"/>
              <a:t>Diretor</a:t>
            </a:r>
            <a:endParaRPr lang="pt-PT" sz="2000" dirty="0" smtClean="0"/>
          </a:p>
          <a:p>
            <a:r>
              <a:rPr lang="pt-PT" sz="2000" dirty="0" smtClean="0"/>
              <a:t>Ana Pratinha – </a:t>
            </a:r>
            <a:r>
              <a:rPr lang="pt-PT" sz="2000" dirty="0" err="1" smtClean="0"/>
              <a:t>Subdiretora</a:t>
            </a:r>
            <a:endParaRPr lang="pt-PT" sz="2000" dirty="0" smtClean="0"/>
          </a:p>
          <a:p>
            <a:r>
              <a:rPr lang="pt-PT" sz="2000" dirty="0" smtClean="0"/>
              <a:t>Paula Silva – Adjunta</a:t>
            </a:r>
          </a:p>
          <a:p>
            <a:r>
              <a:rPr lang="pt-PT" sz="2000" dirty="0" smtClean="0"/>
              <a:t>Rute Lucena – Adjunta</a:t>
            </a:r>
          </a:p>
          <a:p>
            <a:r>
              <a:rPr lang="pt-PT" sz="2000" dirty="0" smtClean="0"/>
              <a:t>Sandra Barreira - Adjunta</a:t>
            </a:r>
          </a:p>
          <a:p>
            <a:endParaRPr lang="pt-PT" sz="2000" dirty="0">
              <a:solidFill>
                <a:schemeClr val="bg1"/>
              </a:solidFill>
            </a:endParaRP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r>
              <a:rPr lang="pt-PT" b="1" dirty="0" smtClean="0">
                <a:solidFill>
                  <a:schemeClr val="bg1"/>
                </a:solidFill>
              </a:rPr>
              <a:t>3 de </a:t>
            </a:r>
            <a:r>
              <a:rPr lang="pt-PT" sz="1400" b="1" dirty="0" err="1" smtClean="0">
                <a:solidFill>
                  <a:schemeClr val="bg1"/>
                </a:solidFill>
              </a:rPr>
              <a:t>setembro</a:t>
            </a:r>
            <a:r>
              <a:rPr lang="pt-PT" b="1" dirty="0" smtClean="0">
                <a:solidFill>
                  <a:schemeClr val="bg1"/>
                </a:solidFill>
              </a:rPr>
              <a:t> de 2012</a:t>
            </a:r>
            <a:endParaRPr lang="pt-PT" b="1" dirty="0">
              <a:solidFill>
                <a:schemeClr val="bg1"/>
              </a:solidFill>
            </a:endParaRP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z="1400" b="1" dirty="0" smtClean="0">
                <a:solidFill>
                  <a:schemeClr val="bg1"/>
                </a:solidFill>
              </a:rPr>
              <a:t>Paula Silva e Sandra Barreira</a:t>
            </a:r>
            <a:endParaRPr lang="pt-PT" sz="1400" b="1" dirty="0">
              <a:solidFill>
                <a:schemeClr val="bg1"/>
              </a:solidFill>
            </a:endParaRPr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C8D1F-8F7D-4900-BD87-540134BB43B5}" type="slidenum">
              <a:rPr lang="pt-PT" sz="1400" b="1" smtClean="0">
                <a:solidFill>
                  <a:schemeClr val="bg1"/>
                </a:solidFill>
              </a:rPr>
              <a:pPr/>
              <a:t>5</a:t>
            </a:fld>
            <a:endParaRPr lang="pt-PT" sz="1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11375199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Preparação ano </a:t>
            </a:r>
            <a:r>
              <a:rPr lang="pt-PT" dirty="0" err="1" smtClean="0"/>
              <a:t>letivo</a:t>
            </a:r>
            <a:endParaRPr lang="pt-PT" dirty="0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179512" y="1484784"/>
            <a:ext cx="4248472" cy="495746"/>
          </a:xfrm>
          <a:solidFill>
            <a:schemeClr val="bg1">
              <a:lumMod val="85000"/>
              <a:alpha val="94000"/>
            </a:schemeClr>
          </a:solidFill>
        </p:spPr>
        <p:txBody>
          <a:bodyPr/>
          <a:lstStyle/>
          <a:p>
            <a:pPr algn="ctr"/>
            <a:r>
              <a:rPr lang="pt-PT" dirty="0" smtClean="0"/>
              <a:t>Semana de 3 a 7 de </a:t>
            </a:r>
            <a:r>
              <a:rPr lang="pt-PT" dirty="0" err="1" smtClean="0"/>
              <a:t>setembro</a:t>
            </a:r>
            <a:endParaRPr lang="pt-PT" dirty="0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179512" y="2204864"/>
            <a:ext cx="4392488" cy="3600400"/>
          </a:xfrm>
          <a:solidFill>
            <a:schemeClr val="bg1">
              <a:lumMod val="85000"/>
              <a:alpha val="94000"/>
            </a:schemeClr>
          </a:solidFill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pt-PT" u="sng" dirty="0" smtClean="0"/>
              <a:t>Reuniões nas Unidades Educativas:</a:t>
            </a:r>
          </a:p>
          <a:p>
            <a:pPr marL="0" indent="0">
              <a:buNone/>
            </a:pPr>
            <a:endParaRPr lang="pt-PT" u="sng" dirty="0"/>
          </a:p>
          <a:p>
            <a:r>
              <a:rPr lang="pt-PT" sz="2200" dirty="0" smtClean="0"/>
              <a:t>Conselho Pedagógico</a:t>
            </a:r>
          </a:p>
          <a:p>
            <a:r>
              <a:rPr lang="pt-PT" sz="2200" dirty="0" smtClean="0"/>
              <a:t>Pessoal não Docente</a:t>
            </a:r>
          </a:p>
          <a:p>
            <a:r>
              <a:rPr lang="pt-PT" sz="2200" dirty="0" smtClean="0"/>
              <a:t>Coordenação </a:t>
            </a:r>
            <a:r>
              <a:rPr lang="pt-PT" sz="2200" dirty="0"/>
              <a:t>de </a:t>
            </a:r>
            <a:r>
              <a:rPr lang="pt-PT" sz="2200" dirty="0" smtClean="0"/>
              <a:t>Ano</a:t>
            </a:r>
          </a:p>
          <a:p>
            <a:r>
              <a:rPr lang="pt-PT" sz="2200" dirty="0" smtClean="0"/>
              <a:t>Coordenadores de Estabelecimento</a:t>
            </a:r>
            <a:endParaRPr lang="pt-PT" sz="2200" dirty="0"/>
          </a:p>
          <a:p>
            <a:r>
              <a:rPr lang="pt-PT" sz="2200" dirty="0" smtClean="0"/>
              <a:t>Departamento</a:t>
            </a:r>
          </a:p>
          <a:p>
            <a:r>
              <a:rPr lang="pt-PT" sz="2200" dirty="0" smtClean="0"/>
              <a:t>Grupo</a:t>
            </a:r>
          </a:p>
          <a:p>
            <a:r>
              <a:rPr lang="pt-PT" sz="2200" dirty="0" smtClean="0"/>
              <a:t>Diretores de Turma</a:t>
            </a:r>
          </a:p>
          <a:p>
            <a:r>
              <a:rPr lang="pt-PT" sz="2200" dirty="0" smtClean="0"/>
              <a:t>Conselhos </a:t>
            </a:r>
            <a:r>
              <a:rPr lang="pt-PT" sz="2200" dirty="0"/>
              <a:t>de Turma</a:t>
            </a:r>
          </a:p>
          <a:p>
            <a:endParaRPr lang="pt-PT" dirty="0" smtClean="0"/>
          </a:p>
          <a:p>
            <a:endParaRPr lang="pt-PT" dirty="0"/>
          </a:p>
          <a:p>
            <a:pPr marL="0" indent="0">
              <a:buNone/>
            </a:pPr>
            <a:endParaRPr lang="pt-PT" dirty="0" smtClean="0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4008" y="1484784"/>
            <a:ext cx="4320480" cy="495746"/>
          </a:xfrm>
          <a:solidFill>
            <a:schemeClr val="bg1">
              <a:lumMod val="85000"/>
              <a:alpha val="94000"/>
            </a:schemeClr>
          </a:solidFill>
        </p:spPr>
        <p:txBody>
          <a:bodyPr>
            <a:noAutofit/>
          </a:bodyPr>
          <a:lstStyle/>
          <a:p>
            <a:pPr algn="ctr"/>
            <a:r>
              <a:rPr lang="pt-PT" dirty="0" smtClean="0"/>
              <a:t>Semana de 10 a 14 de </a:t>
            </a:r>
            <a:r>
              <a:rPr lang="pt-PT" dirty="0" err="1" smtClean="0"/>
              <a:t>setembro</a:t>
            </a:r>
            <a:endParaRPr lang="pt-PT" dirty="0"/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4008" y="2276872"/>
            <a:ext cx="4320480" cy="3201219"/>
          </a:xfrm>
          <a:solidFill>
            <a:schemeClr val="bg1">
              <a:lumMod val="85000"/>
              <a:alpha val="94000"/>
            </a:schemeClr>
          </a:solidFill>
        </p:spPr>
        <p:txBody>
          <a:bodyPr>
            <a:normAutofit/>
          </a:bodyPr>
          <a:lstStyle/>
          <a:p>
            <a:r>
              <a:rPr lang="pt-PT" sz="2000" dirty="0" smtClean="0"/>
              <a:t>Planificação e preparação das atividades a desenvolver</a:t>
            </a:r>
          </a:p>
          <a:p>
            <a:r>
              <a:rPr lang="pt-PT" sz="2000" dirty="0" smtClean="0"/>
              <a:t>Receção aos Alunos e Encarregados de Educação</a:t>
            </a:r>
          </a:p>
        </p:txBody>
      </p:sp>
      <p:sp>
        <p:nvSpPr>
          <p:cNvPr id="7" name="Marcador de Posição d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r>
              <a:rPr lang="pt-PT" sz="1400" b="1" smtClean="0">
                <a:solidFill>
                  <a:schemeClr val="bg1"/>
                </a:solidFill>
              </a:rPr>
              <a:t>3 de setembro de 2012</a:t>
            </a:r>
            <a:endParaRPr lang="pt-PT" sz="1400" b="1">
              <a:solidFill>
                <a:schemeClr val="bg1"/>
              </a:solidFill>
            </a:endParaRPr>
          </a:p>
        </p:txBody>
      </p:sp>
      <p:sp>
        <p:nvSpPr>
          <p:cNvPr id="8" name="Marcador de Posição do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z="1400" b="1" dirty="0" smtClean="0">
                <a:solidFill>
                  <a:schemeClr val="bg1"/>
                </a:solidFill>
              </a:rPr>
              <a:t>Paula Silva e Sandra Barreira</a:t>
            </a:r>
            <a:endParaRPr lang="pt-PT" sz="1400" b="1" dirty="0">
              <a:solidFill>
                <a:schemeClr val="bg1"/>
              </a:solidFill>
            </a:endParaRPr>
          </a:p>
        </p:txBody>
      </p:sp>
      <p:sp>
        <p:nvSpPr>
          <p:cNvPr id="9" name="Marcador de Posição do Número do Diapositivo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C8D1F-8F7D-4900-BD87-540134BB43B5}" type="slidenum">
              <a:rPr lang="pt-PT" sz="1400" b="1" smtClean="0">
                <a:solidFill>
                  <a:schemeClr val="bg1"/>
                </a:solidFill>
              </a:rPr>
              <a:pPr/>
              <a:t>6</a:t>
            </a:fld>
            <a:endParaRPr lang="pt-PT" sz="1400" b="1" dirty="0">
              <a:solidFill>
                <a:schemeClr val="bg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17588">
            <a:off x="4821987" y="3614387"/>
            <a:ext cx="4443445" cy="32078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232014306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 animBg="1"/>
      <p:bldP spid="6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3568" y="116632"/>
            <a:ext cx="7772400" cy="1470025"/>
          </a:xfrm>
        </p:spPr>
        <p:txBody>
          <a:bodyPr/>
          <a:lstStyle/>
          <a:p>
            <a:r>
              <a:rPr lang="pt-PT" dirty="0"/>
              <a:t>Agrupamento D. Pedro I</a:t>
            </a:r>
          </a:p>
        </p:txBody>
      </p:sp>
      <p:sp>
        <p:nvSpPr>
          <p:cNvPr id="3" name="Marcador de Posição de Conteúdo 2"/>
          <p:cNvSpPr>
            <a:spLocks noGrp="1"/>
          </p:cNvSpPr>
          <p:nvPr>
            <p:ph type="subTitle" idx="1"/>
          </p:nvPr>
        </p:nvSpPr>
        <p:spPr>
          <a:xfrm>
            <a:off x="611560" y="1412776"/>
            <a:ext cx="7848872" cy="4608512"/>
          </a:xfrm>
          <a:solidFill>
            <a:schemeClr val="bg1">
              <a:lumMod val="85000"/>
              <a:alpha val="88000"/>
            </a:schemeClr>
          </a:solidFill>
        </p:spPr>
        <p:txBody>
          <a:bodyPr>
            <a:normAutofit/>
          </a:bodyPr>
          <a:lstStyle/>
          <a:p>
            <a:r>
              <a:rPr lang="pt-PT" sz="4000" u="sng" dirty="0" smtClean="0">
                <a:solidFill>
                  <a:schemeClr val="tx1"/>
                </a:solidFill>
              </a:rPr>
              <a:t>17 </a:t>
            </a:r>
            <a:r>
              <a:rPr lang="pt-PT" sz="4000" u="sng" dirty="0">
                <a:solidFill>
                  <a:schemeClr val="tx1"/>
                </a:solidFill>
              </a:rPr>
              <a:t>de </a:t>
            </a:r>
            <a:r>
              <a:rPr lang="pt-PT" sz="4000" u="sng" dirty="0" smtClean="0">
                <a:solidFill>
                  <a:schemeClr val="tx1"/>
                </a:solidFill>
              </a:rPr>
              <a:t>setembro de 2012 </a:t>
            </a:r>
          </a:p>
          <a:p>
            <a:r>
              <a:rPr lang="pt-PT" sz="4000" dirty="0">
                <a:solidFill>
                  <a:schemeClr val="tx1"/>
                </a:solidFill>
              </a:rPr>
              <a:t>I</a:t>
            </a:r>
            <a:r>
              <a:rPr lang="pt-PT" sz="4000" dirty="0" smtClean="0">
                <a:solidFill>
                  <a:schemeClr val="tx1"/>
                </a:solidFill>
              </a:rPr>
              <a:t>nício das atividades letivas</a:t>
            </a:r>
          </a:p>
          <a:p>
            <a:pPr marL="0" indent="0" algn="ctr">
              <a:buNone/>
            </a:pPr>
            <a:endParaRPr lang="pt-PT" sz="300" u="sng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pt-PT" sz="5400" dirty="0" smtClean="0">
                <a:solidFill>
                  <a:schemeClr val="tx1"/>
                </a:solidFill>
              </a:rPr>
              <a:t>BOM ANO PARA </a:t>
            </a:r>
            <a:r>
              <a:rPr lang="pt-PT" sz="5400" dirty="0" smtClean="0">
                <a:solidFill>
                  <a:schemeClr val="tx1"/>
                </a:solidFill>
              </a:rPr>
              <a:t>TODOS</a:t>
            </a:r>
            <a:r>
              <a:rPr lang="pt-PT" sz="5400" dirty="0" smtClean="0">
                <a:solidFill>
                  <a:schemeClr val="tx1"/>
                </a:solidFill>
              </a:rPr>
              <a:t>!</a:t>
            </a:r>
          </a:p>
          <a:p>
            <a:pPr marL="0" indent="0" algn="ctr">
              <a:buNone/>
            </a:pPr>
            <a:endParaRPr lang="pt-PT" sz="4800" dirty="0">
              <a:solidFill>
                <a:schemeClr val="tx1"/>
              </a:solidFill>
            </a:endParaRP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r>
              <a:rPr lang="pt-PT" sz="1400" b="1" dirty="0" smtClean="0">
                <a:solidFill>
                  <a:schemeClr val="bg1"/>
                </a:solidFill>
              </a:rPr>
              <a:t>3 de setembro de 2012</a:t>
            </a:r>
            <a:endParaRPr lang="pt-PT" sz="1400" b="1" dirty="0">
              <a:solidFill>
                <a:schemeClr val="bg1"/>
              </a:solidFill>
            </a:endParaRPr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z="1400" b="1" dirty="0" smtClean="0">
                <a:solidFill>
                  <a:schemeClr val="bg1"/>
                </a:solidFill>
              </a:rPr>
              <a:t>Paula Silva e Sandra Barreira</a:t>
            </a:r>
            <a:endParaRPr lang="pt-PT" sz="1400" b="1" dirty="0">
              <a:solidFill>
                <a:schemeClr val="bg1"/>
              </a:solidFill>
            </a:endParaRPr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C8D1F-8F7D-4900-BD87-540134BB43B5}" type="slidenum">
              <a:rPr lang="pt-PT" sz="1400" b="1" smtClean="0">
                <a:solidFill>
                  <a:schemeClr val="bg1"/>
                </a:solidFill>
              </a:rPr>
              <a:pPr/>
              <a:t>7</a:t>
            </a:fld>
            <a:endParaRPr lang="pt-PT" sz="1400" b="1" dirty="0">
              <a:solidFill>
                <a:schemeClr val="bg1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3861048"/>
            <a:ext cx="2238375" cy="2000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01443661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227</TotalTime>
  <Words>298</Words>
  <Application>Microsoft Office PowerPoint</Application>
  <PresentationFormat>Apresentação no Ecrã (4:3)</PresentationFormat>
  <Paragraphs>81</Paragraphs>
  <Slides>7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dos diapositivos</vt:lpstr>
      </vt:variant>
      <vt:variant>
        <vt:i4>7</vt:i4>
      </vt:variant>
    </vt:vector>
  </HeadingPairs>
  <TitlesOfParts>
    <vt:vector size="8" baseType="lpstr">
      <vt:lpstr>Tema do Office</vt:lpstr>
      <vt:lpstr>Ano Letivo 2012-2013</vt:lpstr>
      <vt:lpstr>Boas Vindas</vt:lpstr>
      <vt:lpstr>Pensamento para este  ano letivo</vt:lpstr>
      <vt:lpstr>Agrupamento D. Pedro I</vt:lpstr>
      <vt:lpstr>Organigrama do Agrupamento</vt:lpstr>
      <vt:lpstr>Preparação ano letivo</vt:lpstr>
      <vt:lpstr>Agrupamento D. Pedro I</vt:lpstr>
    </vt:vector>
  </TitlesOfParts>
  <Company>M. E. - GEPE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Utilizador</dc:creator>
  <cp:lastModifiedBy>Matrox</cp:lastModifiedBy>
  <cp:revision>57</cp:revision>
  <dcterms:created xsi:type="dcterms:W3CDTF">2012-06-25T12:29:05Z</dcterms:created>
  <dcterms:modified xsi:type="dcterms:W3CDTF">2012-07-10T09:38:06Z</dcterms:modified>
</cp:coreProperties>
</file>